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5" r:id="rId5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0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976" userDrawn="1">
          <p15:clr>
            <a:srgbClr val="A4A3A4"/>
          </p15:clr>
        </p15:guide>
        <p15:guide id="4" orient="horz" pos="2795" userDrawn="1">
          <p15:clr>
            <a:srgbClr val="A4A3A4"/>
          </p15:clr>
        </p15:guide>
        <p15:guide id="5" orient="horz" pos="21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>
        <p:guide orient="horz" pos="2500"/>
        <p:guide pos="3840"/>
        <p:guide orient="horz" pos="2976"/>
        <p:guide orient="horz" pos="2795"/>
        <p:guide orient="horz" pos="211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04/11/2022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045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04/11/2022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458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04/11/2022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664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04/11/2022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099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04/11/2022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563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04/11/2022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786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04/11/2022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0256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04/11/2022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948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04/11/2022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477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04/11/2022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23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1BF5D-9EDC-4F2E-844B-0A90583C46B0}" type="datetimeFigureOut">
              <a:rPr lang="es-ES" smtClean="0"/>
              <a:t>04/11/2022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4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1BF5D-9EDC-4F2E-844B-0A90583C46B0}" type="datetimeFigureOut">
              <a:rPr lang="es-ES" smtClean="0"/>
              <a:t>04/11/2022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8C6F9-CFAF-4576-9AE2-F39AE526CB3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912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4322604" y="826194"/>
            <a:ext cx="3268441" cy="68395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</a:t>
            </a:r>
          </a:p>
          <a:p>
            <a:pPr algn="ctr"/>
            <a:r>
              <a:rPr lang="es-ES" sz="1000">
                <a:latin typeface="Arial" panose="020B0604020202020204" pitchFamily="34" charset="0"/>
                <a:cs typeface="Arial" panose="020B0604020202020204" pitchFamily="34" charset="0"/>
              </a:rPr>
              <a:t>Anna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Terrón</a:t>
            </a:r>
          </a:p>
        </p:txBody>
      </p:sp>
      <p:sp>
        <p:nvSpPr>
          <p:cNvPr id="9" name="Rectángulo 8"/>
          <p:cNvSpPr/>
          <p:nvPr/>
        </p:nvSpPr>
        <p:spPr>
          <a:xfrm>
            <a:off x="4322604" y="1513163"/>
            <a:ext cx="3268441" cy="6339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Secretaría General</a:t>
            </a:r>
          </a:p>
          <a:p>
            <a:pPr algn="ctr"/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Inmaculada Zamora</a:t>
            </a:r>
          </a:p>
        </p:txBody>
      </p:sp>
      <p:sp>
        <p:nvSpPr>
          <p:cNvPr id="46" name="Rectángulo 45"/>
          <p:cNvSpPr/>
          <p:nvPr/>
        </p:nvSpPr>
        <p:spPr>
          <a:xfrm>
            <a:off x="7136973" y="3220887"/>
            <a:ext cx="914796" cy="1363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RRHH y Organiz.</a:t>
            </a: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Mª Serrano</a:t>
            </a:r>
          </a:p>
        </p:txBody>
      </p:sp>
      <p:sp>
        <p:nvSpPr>
          <p:cNvPr id="47" name="Rectángulo 46"/>
          <p:cNvSpPr/>
          <p:nvPr/>
        </p:nvSpPr>
        <p:spPr>
          <a:xfrm>
            <a:off x="8103375" y="3225901"/>
            <a:ext cx="1035308" cy="13378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</a:p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Jurídicos y Generales</a:t>
            </a:r>
            <a:endParaRPr lang="es-ES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7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Alicia Rodríguez</a:t>
            </a:r>
          </a:p>
        </p:txBody>
      </p:sp>
      <p:sp>
        <p:nvSpPr>
          <p:cNvPr id="53" name="Rectángulo 52"/>
          <p:cNvSpPr/>
          <p:nvPr/>
        </p:nvSpPr>
        <p:spPr>
          <a:xfrm>
            <a:off x="4678392" y="5281861"/>
            <a:ext cx="1116853" cy="5280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Oficina de Bruselas</a:t>
            </a:r>
          </a:p>
        </p:txBody>
      </p:sp>
      <p:sp>
        <p:nvSpPr>
          <p:cNvPr id="56" name="Rectángulo 55"/>
          <p:cNvSpPr/>
          <p:nvPr/>
        </p:nvSpPr>
        <p:spPr>
          <a:xfrm>
            <a:off x="554403" y="4691679"/>
            <a:ext cx="3657804" cy="3449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COOPERACIÓN TÉCNICA PÚBLICA</a:t>
            </a:r>
          </a:p>
        </p:txBody>
      </p:sp>
      <p:sp>
        <p:nvSpPr>
          <p:cNvPr id="57" name="Rectángulo 56"/>
          <p:cNvSpPr/>
          <p:nvPr/>
        </p:nvSpPr>
        <p:spPr>
          <a:xfrm>
            <a:off x="1416299" y="3230639"/>
            <a:ext cx="863254" cy="13605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Desarrollo Económico y Medio Ambiente</a:t>
            </a: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Sonsoles Mories</a:t>
            </a:r>
          </a:p>
          <a:p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ángulo 57"/>
          <p:cNvSpPr/>
          <p:nvPr/>
        </p:nvSpPr>
        <p:spPr>
          <a:xfrm>
            <a:off x="531125" y="3238270"/>
            <a:ext cx="831624" cy="135936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Admón. Pública y Asuntos Sociales</a:t>
            </a:r>
          </a:p>
          <a:p>
            <a:pPr algn="ctr"/>
            <a:endParaRPr lang="es-ES" sz="9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Peggy Martinello</a:t>
            </a:r>
          </a:p>
          <a:p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ángulo 58"/>
          <p:cNvSpPr/>
          <p:nvPr/>
        </p:nvSpPr>
        <p:spPr>
          <a:xfrm>
            <a:off x="2333103" y="3231263"/>
            <a:ext cx="914796" cy="13663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Seguridad, Paz y Desarrollo</a:t>
            </a:r>
          </a:p>
          <a:p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Miguel de Domingo</a:t>
            </a:r>
          </a:p>
          <a:p>
            <a:pPr algn="ctr"/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Lourdes Sartorius</a:t>
            </a:r>
          </a:p>
          <a:p>
            <a:b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ángulo 36"/>
          <p:cNvSpPr/>
          <p:nvPr/>
        </p:nvSpPr>
        <p:spPr>
          <a:xfrm>
            <a:off x="10429544" y="3213090"/>
            <a:ext cx="1150764" cy="13378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Económica</a:t>
            </a: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Mª García</a:t>
            </a: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4678391" y="3219680"/>
            <a:ext cx="1116854" cy="13508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 y Comunicación</a:t>
            </a: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Tobias</a:t>
            </a: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Jung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638057" y="353179"/>
            <a:ext cx="26107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Organigrama FIIAPP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82E2ACE-CF07-4C5C-85FD-CE6E84347237}"/>
              </a:ext>
            </a:extLst>
          </p:cNvPr>
          <p:cNvSpPr txBox="1"/>
          <p:nvPr/>
        </p:nvSpPr>
        <p:spPr>
          <a:xfrm>
            <a:off x="9017251" y="393245"/>
            <a:ext cx="18559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1" i="1" dirty="0">
                <a:solidFill>
                  <a:schemeClr val="accent1">
                    <a:lumMod val="50000"/>
                  </a:schemeClr>
                </a:solidFill>
              </a:rPr>
              <a:t>Noviembre 2022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D5D358FC-58C9-4705-A147-48209151A843}"/>
              </a:ext>
            </a:extLst>
          </p:cNvPr>
          <p:cNvSpPr/>
          <p:nvPr/>
        </p:nvSpPr>
        <p:spPr>
          <a:xfrm>
            <a:off x="5882013" y="4603449"/>
            <a:ext cx="965663" cy="5866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Jefe/a de Área</a:t>
            </a:r>
            <a:endParaRPr lang="es-ES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Vicente Palacios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36DD8AA2-3251-4A90-A47A-6D351E7A212A}"/>
              </a:ext>
            </a:extLst>
          </p:cNvPr>
          <p:cNvSpPr/>
          <p:nvPr/>
        </p:nvSpPr>
        <p:spPr>
          <a:xfrm>
            <a:off x="7136973" y="4630170"/>
            <a:ext cx="966402" cy="5749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Jefe/a de Área</a:t>
            </a: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Silvia Sánchez</a:t>
            </a: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Sánchez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888F5B5-4F1F-4E0F-B154-B8A434948215}"/>
              </a:ext>
            </a:extLst>
          </p:cNvPr>
          <p:cNvSpPr/>
          <p:nvPr/>
        </p:nvSpPr>
        <p:spPr>
          <a:xfrm>
            <a:off x="5882013" y="3213090"/>
            <a:ext cx="965663" cy="13534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de Gestión del Conocimiento</a:t>
            </a: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Ignacio Soleto</a:t>
            </a: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72A0AE7-7B03-4D6E-BD1E-FC7D6F99E867}"/>
              </a:ext>
            </a:extLst>
          </p:cNvPr>
          <p:cNvSpPr/>
          <p:nvPr/>
        </p:nvSpPr>
        <p:spPr>
          <a:xfrm>
            <a:off x="9225451" y="3213878"/>
            <a:ext cx="1150764" cy="13378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Transformación Digital y Eficiencia Tecnológica </a:t>
            </a:r>
          </a:p>
          <a:p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 Matulis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C5F34E1-BEAB-4943-B9C2-58AF432F6FC7}"/>
              </a:ext>
            </a:extLst>
          </p:cNvPr>
          <p:cNvSpPr/>
          <p:nvPr/>
        </p:nvSpPr>
        <p:spPr>
          <a:xfrm>
            <a:off x="3297411" y="3231263"/>
            <a:ext cx="914796" cy="13663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Justicia y Estado de Derecho</a:t>
            </a: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9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Mariano</a:t>
            </a: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Guillén</a:t>
            </a:r>
          </a:p>
          <a:p>
            <a:pPr algn="ctr"/>
            <a:endParaRPr lang="es-ES" sz="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AE172578-430A-4DA8-908D-32C591CA7730}"/>
              </a:ext>
            </a:extLst>
          </p:cNvPr>
          <p:cNvSpPr/>
          <p:nvPr/>
        </p:nvSpPr>
        <p:spPr>
          <a:xfrm>
            <a:off x="7136972" y="2212689"/>
            <a:ext cx="4443335" cy="65829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Gerencia</a:t>
            </a:r>
            <a:endParaRPr lang="es-E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María Luz González Pastor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66157377-F7E4-4FF3-8CB6-1D3E188689C9}"/>
              </a:ext>
            </a:extLst>
          </p:cNvPr>
          <p:cNvSpPr/>
          <p:nvPr/>
        </p:nvSpPr>
        <p:spPr>
          <a:xfrm>
            <a:off x="2383305" y="1274155"/>
            <a:ext cx="1253774" cy="6839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Auditoría Interna y Control de Riesgos</a:t>
            </a:r>
          </a:p>
          <a:p>
            <a:pPr algn="ctr"/>
            <a:endParaRPr lang="es-ES" sz="9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9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Laura Gonzalvo 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29CBE9F1-9093-4922-84C4-E292BE24DF72}"/>
              </a:ext>
            </a:extLst>
          </p:cNvPr>
          <p:cNvSpPr/>
          <p:nvPr/>
        </p:nvSpPr>
        <p:spPr>
          <a:xfrm>
            <a:off x="4671849" y="4607173"/>
            <a:ext cx="1123396" cy="5866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Jefe/a de Área</a:t>
            </a:r>
            <a:endParaRPr lang="es-ES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Alicia García</a:t>
            </a:r>
          </a:p>
        </p:txBody>
      </p:sp>
      <p:pic>
        <p:nvPicPr>
          <p:cNvPr id="48" name="Imagen 47">
            <a:extLst>
              <a:ext uri="{FF2B5EF4-FFF2-40B4-BE49-F238E27FC236}">
                <a16:creationId xmlns:a16="http://schemas.microsoft.com/office/drawing/2014/main" id="{B06CCA2D-766C-4251-9850-7221566DA2E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7" y="308458"/>
            <a:ext cx="1810385" cy="487680"/>
          </a:xfrm>
          <a:prstGeom prst="rect">
            <a:avLst/>
          </a:prstGeom>
          <a:noFill/>
        </p:spPr>
      </p:pic>
      <p:sp>
        <p:nvSpPr>
          <p:cNvPr id="49" name="Rectángulo 48">
            <a:extLst>
              <a:ext uri="{FF2B5EF4-FFF2-40B4-BE49-F238E27FC236}">
                <a16:creationId xmlns:a16="http://schemas.microsoft.com/office/drawing/2014/main" id="{2B487294-598D-4DF2-9CE0-B4002CDEB295}"/>
              </a:ext>
            </a:extLst>
          </p:cNvPr>
          <p:cNvSpPr/>
          <p:nvPr/>
        </p:nvSpPr>
        <p:spPr>
          <a:xfrm>
            <a:off x="10429543" y="4651168"/>
            <a:ext cx="1191177" cy="5329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7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Jefe/a de Área</a:t>
            </a:r>
          </a:p>
          <a:p>
            <a:pPr algn="ctr"/>
            <a:r>
              <a:rPr lang="es-ES" sz="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</a:t>
            </a:r>
            <a:endParaRPr lang="es-ES" sz="9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810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85F1DD628637D4B979CC6839B49F01A" ma:contentTypeVersion="31" ma:contentTypeDescription="Crear nuevo documento." ma:contentTypeScope="" ma:versionID="e01f7751dd901202d341032e85cfe47c">
  <xsd:schema xmlns:xsd="http://www.w3.org/2001/XMLSchema" xmlns:xs="http://www.w3.org/2001/XMLSchema" xmlns:p="http://schemas.microsoft.com/office/2006/metadata/properties" xmlns:ns2="46d0e87c-e24d-4282-8f09-0b9d21a69f75" xmlns:ns3="806b04f1-ae78-4480-9bc7-fe88fd155fa4" xmlns:ns4="00359927-b97e-4376-9102-1825bb959988" targetNamespace="http://schemas.microsoft.com/office/2006/metadata/properties" ma:root="true" ma:fieldsID="58ff89d8058cf7cad2d56eeca7bf621e" ns2:_="" ns3:_="" ns4:_="">
    <xsd:import namespace="46d0e87c-e24d-4282-8f09-0b9d21a69f75"/>
    <xsd:import namespace="806b04f1-ae78-4480-9bc7-fe88fd155fa4"/>
    <xsd:import namespace="00359927-b97e-4376-9102-1825bb959988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p2dc79b543284b3c8ee6ba8b4cb4d9d7" minOccurs="0"/>
                <xsd:element ref="ns4:SharedWithUsers" minOccurs="0"/>
                <xsd:element ref="ns4:SharedWithDetails" minOccurs="0"/>
                <xsd:element ref="ns3:a6d413237a6a49419198aab1099aaa2c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Flow_SignoffStatus" minOccurs="0"/>
                <xsd:element ref="ns3:MediaLengthInSeconds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d0e87c-e24d-4282-8f09-0b9d21a69f75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93f15b2d-1e6f-4ebe-883d-88d46a8d7cf2}" ma:internalName="TaxCatchAll" ma:showField="CatchAllData" ma:web="46d0e87c-e24d-4282-8f09-0b9d21a69f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6b04f1-ae78-4480-9bc7-fe88fd155f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p2dc79b543284b3c8ee6ba8b4cb4d9d7" ma:index="16" nillable="true" ma:taxonomy="true" ma:internalName="p2dc79b543284b3c8ee6ba8b4cb4d9d7" ma:taxonomyFieldName="palabrasclaveempresa" ma:displayName="Palabras clave de FIIAPP" ma:readOnly="false" ma:default="" ma:fieldId="{92dc79b5-4328-4b3c-8ee6-ba8b4cb4d9d7}" ma:taxonomyMulti="true" ma:sspId="0f4afbdf-b431-4932-b70a-70c1915ab58e" ma:termSetId="ef1fcd61-6b57-4f54-bb1f-b9c1166f37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6d413237a6a49419198aab1099aaa2c" ma:index="20" nillable="true" ma:taxonomy="true" ma:internalName="a6d413237a6a49419198aab1099aaa2c" ma:taxonomyFieldName="PalabrasClaveSitio" ma:displayName="Palabras clave de sitio" ma:readOnly="false" ma:default="" ma:fieldId="{a6d41323-7a6a-4941-9198-aab1099aaa2c}" ma:taxonomyMulti="true" ma:sspId="0f4afbdf-b431-4932-b70a-70c1915ab58e" ma:termSetId="e1363a54-4962-4773-ad59-73bf839a95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5" nillable="true" ma:displayName="Estado de aprobación" ma:internalName="Estado_x0020_de_x0020_aprobaci_x00f3_n">
      <xsd:simpleType>
        <xsd:restriction base="dms:Text"/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8" nillable="true" ma:taxonomy="true" ma:internalName="lcf76f155ced4ddcb4097134ff3c332f" ma:taxonomyFieldName="MediaServiceImageTags" ma:displayName="Etiquetas de imagen" ma:readOnly="false" ma:fieldId="{5cf76f15-5ced-4ddc-b409-7134ff3c332f}" ma:taxonomyMulti="true" ma:sspId="0f4afbdf-b431-4932-b70a-70c1915ab5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359927-b97e-4376-9102-1825bb95998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6d0e87c-e24d-4282-8f09-0b9d21a69f75" xsi:nil="true"/>
    <p2dc79b543284b3c8ee6ba8b4cb4d9d7 xmlns="806b04f1-ae78-4480-9bc7-fe88fd155fa4">
      <Terms xmlns="http://schemas.microsoft.com/office/infopath/2007/PartnerControls"/>
    </p2dc79b543284b3c8ee6ba8b4cb4d9d7>
    <a6d413237a6a49419198aab1099aaa2c xmlns="806b04f1-ae78-4480-9bc7-fe88fd155fa4">
      <Terms xmlns="http://schemas.microsoft.com/office/infopath/2007/PartnerControls"/>
    </a6d413237a6a49419198aab1099aaa2c>
    <_Flow_SignoffStatus xmlns="806b04f1-ae78-4480-9bc7-fe88fd155fa4" xsi:nil="true"/>
    <lcf76f155ced4ddcb4097134ff3c332f xmlns="806b04f1-ae78-4480-9bc7-fe88fd155fa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8BD860D-74B7-4169-85C7-95A7C573D3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D9D1A4-DFDF-47A3-B7D9-EBFA39C7A8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d0e87c-e24d-4282-8f09-0b9d21a69f75"/>
    <ds:schemaRef ds:uri="806b04f1-ae78-4480-9bc7-fe88fd155fa4"/>
    <ds:schemaRef ds:uri="00359927-b97e-4376-9102-1825bb9599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06FAC0-B8D5-46DE-97DB-DD4E007403D9}">
  <ds:schemaRefs>
    <ds:schemaRef ds:uri="http://purl.org/dc/dcmitype/"/>
    <ds:schemaRef ds:uri="http://purl.org/dc/elements/1.1/"/>
    <ds:schemaRef ds:uri="00359927-b97e-4376-9102-1825bb959988"/>
    <ds:schemaRef ds:uri="http://schemas.microsoft.com/office/2006/documentManagement/types"/>
    <ds:schemaRef ds:uri="806b04f1-ae78-4480-9bc7-fe88fd155fa4"/>
    <ds:schemaRef ds:uri="46d0e87c-e24d-4282-8f09-0b9d21a69f75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129</Words>
  <Application>Microsoft Office PowerPoint</Application>
  <PresentationFormat>Panorámica</PresentationFormat>
  <Paragraphs>83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Serrano</dc:creator>
  <cp:lastModifiedBy>Tobias Jung - FIIAPP</cp:lastModifiedBy>
  <cp:revision>111</cp:revision>
  <cp:lastPrinted>2019-07-05T07:48:36Z</cp:lastPrinted>
  <dcterms:created xsi:type="dcterms:W3CDTF">2015-06-01T13:09:18Z</dcterms:created>
  <dcterms:modified xsi:type="dcterms:W3CDTF">2022-11-04T09:40:54Z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0x010100185F1DD628637D4B979CC6839B49F01A</vt:lpwstr>
  </property>
  <property fmtid="{D5CDD505-2E9C-101B-9397-08002B2CF9AE}" pid="3" name="Order">
    <vt:r8>8200</vt:r8>
  </property>
  <property fmtid="{D5CDD505-2E9C-101B-9397-08002B2CF9AE}" pid="4" name="Palabras clave de sitio">
    <vt:lpwstr/>
  </property>
  <property fmtid="{D5CDD505-2E9C-101B-9397-08002B2CF9AE}" pid="5" name="palabrasclaveempresa">
    <vt:lpwstr/>
  </property>
  <property fmtid="{D5CDD505-2E9C-101B-9397-08002B2CF9AE}" pid="6" name="PalabrasClaveSitio">
    <vt:lpwstr/>
  </property>
  <property fmtid="{D5CDD505-2E9C-101B-9397-08002B2CF9AE}" pid="7" name="MediaServiceImageTags">
    <vt:lpwstr/>
  </property>
</Properties>
</file>